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78" r:id="rId24"/>
    <p:sldId id="267" r:id="rId25"/>
    <p:sldId id="282" r:id="rId26"/>
    <p:sldId id="284" r:id="rId27"/>
    <p:sldId id="283" r:id="rId28"/>
    <p:sldId id="285" r:id="rId29"/>
    <p:sldId id="287" r:id="rId30"/>
    <p:sldId id="286" r:id="rId31"/>
    <p:sldId id="280" r:id="rId32"/>
    <p:sldId id="281" r:id="rId3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1.xml"/><Relationship Id="rId5" Type="http://schemas.openxmlformats.org/officeDocument/2006/relationships/slide" Target="slide24.xml"/><Relationship Id="rId4" Type="http://schemas.openxmlformats.org/officeDocument/2006/relationships/slide" Target="slide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1905000"/>
            <a:ext cx="7772400" cy="2667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«Стратегия развития воспитания в Российской Федерации на период до 2025 года»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0" y="5562600"/>
            <a:ext cx="3276600" cy="914400"/>
          </a:xfrm>
        </p:spPr>
        <p:txBody>
          <a:bodyPr>
            <a:normAutofit fontScale="92500" lnSpcReduction="20000"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Утверждена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распоряжением Правительства Российской Федерации от 29 мая 2015 г. № 996-р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 Основные направления развития воспитания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Развитие социальных институтов воспитания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Обновление воспитательного процесса с учетом современных достижений науки и на основе отечественных традиций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Развитие социальных институтов воспитания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Поддержка семейного воспитания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Развитие воспитания в системе образования 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Расширение воспитательных возможностей информационных ресурсов 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Поддержка общественных объединений в сфере воспитания </a:t>
            </a:r>
          </a:p>
          <a:p>
            <a:pPr marL="457200" indent="-45720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Обновление воспитательного процесса с учетом современных достижений науки и на основе отечественных традиций </a:t>
            </a:r>
          </a:p>
          <a:p>
            <a:pPr marL="457200" indent="-457200"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Гражданское воспитание</a:t>
            </a:r>
          </a:p>
          <a:p>
            <a:pPr marL="457200" indent="-457200"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Патриотическое воспитание и формирование российской идентичности;</a:t>
            </a:r>
          </a:p>
          <a:p>
            <a:pPr marL="457200" indent="-457200"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Духовное и нравственное воспитание</a:t>
            </a:r>
          </a:p>
          <a:p>
            <a:pPr marL="457200" indent="-457200"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Приобщение детей к культурному наследию</a:t>
            </a:r>
          </a:p>
          <a:p>
            <a:pPr marL="457200" indent="-457200"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Популяризация научных знаний среди детей</a:t>
            </a:r>
          </a:p>
          <a:p>
            <a:pPr marL="457200" indent="-457200"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Физическое воспитание и формирование культуры здоровья</a:t>
            </a:r>
          </a:p>
          <a:p>
            <a:pPr marL="457200" indent="-457200"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Трудовое воспитание и профессиональное самоопределение </a:t>
            </a:r>
          </a:p>
          <a:p>
            <a:pPr marL="457200" indent="-457200"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Экологическое воспитание </a:t>
            </a: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6858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Развитие социальных институтов воспитания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b="1" i="1" u="sng" dirty="0" smtClean="0">
                <a:latin typeface="Times New Roman" pitchFamily="18" charset="0"/>
                <a:cs typeface="Times New Roman" pitchFamily="18" charset="0"/>
              </a:rPr>
              <a:t>Поддержка семейного воспитания включает: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содействие укреплению семьи и защиту приоритетного права родителей на воспитание детей перед всеми иными лицами;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повышение социального статуса и общественного престижа отцовства, материнства, многодетности, в том числе среди приемных родителей;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содействие развитию культуры семейного воспитания детей на основе традиционных семейных духовно-нравственных ценностей; 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популяризацию лучшего опыта воспитания детей в семьях, в том числе многодетных и приемных;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возрождение значимости больших многопоколенных семей, профессиональных династий;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расширение инфраструктуры семейного отдыха, семейного образовательного туризма и спорта, включая организованный отдых в каникулярное время; 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поддержку семейных клубов, клубов по месту жительства, семейных и родительских объединений, содействующих укреплению семьи, сохранению и возрождению семейных и нравственных ценностей с учетом роли религии и традиционной культуры местных сообществ; 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создание условий для просвещения и консультирования родителей по правовым, экономическим, медицинским, психолого-педагогическим и иным вопросам семейного воспитания.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Развитие социальных институтов воспитания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ru-RU" sz="3500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4000" b="1" i="1" u="sng" dirty="0" smtClean="0">
                <a:latin typeface="Times New Roman" pitchFamily="18" charset="0"/>
                <a:cs typeface="Times New Roman" pitchFamily="18" charset="0"/>
              </a:rPr>
              <a:t>Развитие воспитания в системе образования  предполагает: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обновление содержания воспитания, внедрение форм и методов, основанных на лучшем педагогическом опыте в сфере воспитания и способствующих совершенствованию и эффективной реализации воспитательного компонента федеральных государственных образовательных стандартов;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полноценное использование в образовательных программах воспитательного потенциала учебных дисциплин, в том числе гуманитарного, естественно-научного, социально-экономического профилей;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содействие разработке и реализации программ воспитания обучающихся в организациях, осуществляющих образовательную деятельность, которые направлены на повышение уважения детей друг к другу, к семье и родителям, учителю, старшим поколениям, а также на подготовку личности к семейной и общественной жизни, трудовой деятельности;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развитие вариативности воспитательных систем и технологий, нацеленных на формирование индивидуальной траектории развития личности ребенка с учетом его потребностей, интересов и способностей;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использование чтения, в том числе семейного, для познания мира и формирования личности;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совершенствование условий для выявления и поддержки одаренных детей;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развитие форм включения детей в интеллектуально-познавательную, творческую, трудовую, общественно полезную, художественно-эстетическую, физкультурно-спортивную, игровую деятельность, в том числе на основе использования потенциала системы дополнительного образования детей и других организаций сферы физической культуры и спорта, культуры;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создание условий для повышения у детей уровня владения русским языком, языками народов России, иностранными языками, навыками коммуникации;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знакомство с лучшими образцами мировой и отечественной культуры.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5334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Развитие социальных институтов воспитания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600" b="1" i="1" u="sng" dirty="0" smtClean="0">
                <a:latin typeface="Times New Roman" pitchFamily="18" charset="0"/>
                <a:cs typeface="Times New Roman" pitchFamily="18" charset="0"/>
              </a:rPr>
              <a:t>Расширение воспитательных возможностей информационных ресурсов предусматривает:</a:t>
            </a:r>
            <a:endParaRPr lang="en-US" sz="26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создание условий, методов и технологий для использования возможностей информационных ресурсов, в первую очередь информационно-телекоммуникационной сети Интернет, в целях воспитания и социализации детей;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информационное организационно-методическое оснащение воспитательной деятельности в соответствии с современными требованиями;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содействие популяризации в информационном пространстве традиционных российских культурных, в том числе эстетических, нравственных и семейных ценностей и норм поведения;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воспитание в детях умения совершать правильный выбор в условиях возможного негативного воздействия информационных ресурсов;</a:t>
            </a: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обеспечение условий защиты детей от информации, причиняющей вред их здоровью и психическому развитию.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8229600" cy="65563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Развитие социальных институтов воспитания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300" b="1" i="1" u="sng" dirty="0" smtClean="0">
                <a:latin typeface="Times New Roman" pitchFamily="18" charset="0"/>
                <a:cs typeface="Times New Roman" pitchFamily="18" charset="0"/>
              </a:rPr>
              <a:t>Поддержка общественных объединений в сфере воспитания предполагает: </a:t>
            </a:r>
          </a:p>
          <a:p>
            <a:pPr algn="just"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улучшение условий для эффективного взаимодействия детских и иных общественных объединений с образовательными организациями общего, профессионального и дополнительного образования в целях содействия реализации и развития лидерского и творческого потенциала детей, а также с другими организациями, осуществляющими деятельность с детьми в сферах физической культуры и спорта, культуры и других сферах;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поддержку ученического самоуправления и повышение роли организаций обучающихся в управлении образовательным процессом;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поддержку общественных объединений, содействующих воспитательной деятельности в образовательных и иных организациях;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привлечение детей к участию в социально значимых познавательных, творческих, культурных, краеведческих, спортивных и благотворительных проектах, в волонтерском движении;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расширение государственно-частного партнерства в сфере воспитания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427038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Обновление воспитательного процесса с учетом современных достижений науки и на основе отечественных традиций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900" b="1" i="1" u="sng" dirty="0" smtClean="0">
                <a:latin typeface="Times New Roman" pitchFamily="18" charset="0"/>
                <a:cs typeface="Times New Roman" pitchFamily="18" charset="0"/>
              </a:rPr>
              <a:t>Гражданское воспитание включает: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создание условий для воспитания у детей активной гражданской позиции, гражданской ответственности, основанной на традиционных культурных, духовных и нравственных ценностях российского общества;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развитие культуры межнационального общения;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формирование приверженности идеям интернационализма, дружбы, равенства, взаимопомощи народов;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воспитание уважительного отношения к национальному достоинству людей, их чувствам, религиозным убеждениям;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развитие правовой и политической культуры детей, расширение конструктивного участия в принятии решений, затрагивающих их права и интересы, в том числе в различных формах самоорганизации, самоуправления, общественно значимой деятельности;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развитие в детской среде ответственности, принципов коллективизма и социальной солидарности;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формирование стабильной системы нравственных и смысловых установок личности, позволяющих противостоять идеологии экстремизма, национализма, ксенофобии, коррупции, дискриминации по социальным, религиозным, расовым, национальным признакам и другим негативным социальным явлениям;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разработку и реализацию программ воспитания, способствующих правовой, социальной и культурной адаптации детей, в том числе детей из семей мигрантов.</a:t>
            </a:r>
          </a:p>
          <a:p>
            <a:pPr>
              <a:buNone/>
            </a:pPr>
            <a:endParaRPr lang="ru-RU" sz="1800" b="1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1143000"/>
          </a:xfrm>
        </p:spPr>
        <p:txBody>
          <a:bodyPr>
            <a:normAutofit/>
          </a:bodyPr>
          <a:lstStyle/>
          <a:p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Обновление воспитательного процесса с учетом современных достижений науки и на основе отечественных традиций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2133600"/>
            <a:ext cx="8153400" cy="4419600"/>
          </a:xfrm>
        </p:spPr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ru-RU" sz="4900" b="1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5600" b="1" i="1" u="sng" dirty="0" smtClean="0">
                <a:latin typeface="Times New Roman" pitchFamily="18" charset="0"/>
                <a:cs typeface="Times New Roman" pitchFamily="18" charset="0"/>
              </a:rPr>
              <a:t>Патриотическое воспитание и формирование российской идентичности предусматривает:</a:t>
            </a:r>
          </a:p>
          <a:p>
            <a:pPr algn="just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создание системы комплексного методического сопровождения деятельности педагогов и других работников, участвующих в воспитании подрастающего поколения, по формированию российской гражданской идентичности;</a:t>
            </a:r>
          </a:p>
          <a:p>
            <a:pPr algn="just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формирование у детей патриотизма, чувства гордости за свою Родину, готовности к защите интересов Отечества, ответственности за будущее России на основе развития программ патриотического воспитания детей, в том числе военно-патриотического воспитания;</a:t>
            </a:r>
          </a:p>
          <a:p>
            <a:pPr algn="just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повышение качества преподавания гуманитарных учебных предметов, обеспечивающего ориентацию обучающихся в современных общественно-политических процессах, происходящих в России и мире, а также осознанную выработку собственной позиции по отношению к ним на основе знания и осмысления истории, духовных ценностей и достижений нашей страны;</a:t>
            </a:r>
          </a:p>
          <a:p>
            <a:pPr algn="just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развитие у подрастающего поколения уважения к таким символам государства, как герб, флаг, гимн Российской Федерации, к историческим символам и памятникам Отечества;</a:t>
            </a:r>
          </a:p>
          <a:p>
            <a:pPr algn="just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развитие поисковой и краеведческой деятельности, детского познавательного туризма.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0668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Обновление воспитательного процесса с учетом современных достижений науки и на основе отечественных традиций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300" b="1" i="1" u="sng" dirty="0" smtClean="0">
                <a:latin typeface="Times New Roman" pitchFamily="18" charset="0"/>
                <a:cs typeface="Times New Roman" pitchFamily="18" charset="0"/>
              </a:rPr>
              <a:t>Духовное и нравственное воспитание детей на основе российских традиционных ценностей осуществляется за счет: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развития у детей нравственных чувств (чести, долга, справедливости, милосердия и дружелюбия);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формирования выраженной в поведении нравственной позиции, в том числе способности к сознательному выбору добра;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развития сопереживания и формирования позитивного отношения к людям, в том числе к лицам с ограниченными возможностями здоровья и инвалидам;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расширения сотрудничества между государством и обществом, общественными организациями и институтами в сфере духовно-нравственного воспитания детей, в том числе традиционными религиозными общинами;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содействия формированию у детей позитивных жизненных ориентиров и планов;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оказания помощи детям в выработке моделей поведения в различных трудных жизненных ситуациях, в том числе проблемных, стрессовых и конфликтных.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Обновление воспитательного процесса с учетом современных достижений науки и на основе отечественных традиций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500" b="1" i="1" u="sng" dirty="0" smtClean="0">
                <a:latin typeface="Times New Roman" pitchFamily="18" charset="0"/>
                <a:cs typeface="Times New Roman" pitchFamily="18" charset="0"/>
              </a:rPr>
              <a:t>Приобщение детей к культурному наследию предполагает: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эффективное использование уникального российского культурного наследия, в том числе литературного, музыкального, художественного, театрального и кинематографического;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создание равных для всех детей возможностей доступа к культурным ценностям;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воспитание уважения к культуре, языкам, традициям и обычаям народов, проживающих в Российской Федерации;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увеличение доступности детской литературы для семей, приобщение детей к классическим и современным высокохудожественным отечественным и мировым произведениям искусства и литературы;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создание условий для доступности музейной и театральной культуры для детей;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развитие музейной и театральной педагогики;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поддержку мер по созданию и распространению произведений искусства и культуры, проведению культурных мероприятий, направленных на популяризацию российских культурных, нравственных и семейных ценностей;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создание и поддержку производства художественных, документальных, научно-популярных, учебных и анимационных фильмов, направленных на нравственное, гражданско-патриотическое и общекультурное развитие детей;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повышение роли библиотек, в том числе библиотек в системе образования, в приобщении к сокровищнице мировой и отечественной культуры, в том числе с использованием информационных технологий;</a:t>
            </a:r>
          </a:p>
          <a:p>
            <a:pPr algn="just"/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создание условий для сохранения, поддержки и развития этнических культурных традиций и народного творчества.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838200"/>
          </a:xfrm>
        </p:spPr>
        <p:txBody>
          <a:bodyPr/>
          <a:lstStyle/>
          <a:p>
            <a:r>
              <a:rPr lang="ru-RU" dirty="0" smtClean="0"/>
              <a:t>Стратегия состоит из 5 разделов: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Общие положения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Цель, задачи, приоритеты Стратегии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ΙΙΙ.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Основные направления развития воспитания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1.Развитие социальных институтов воспитания</a:t>
            </a:r>
          </a:p>
          <a:p>
            <a:pPr marL="514350" indent="-514350"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2.Обновление воспитательного процесса с учетом современных достижений науки на основе отечественных традиций 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ΙV.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Механизмы реализации Стратегии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Ожидаемые результаты 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295400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Обновление воспитательного процесса с учетом современных достижений науки и на основе отечественных традиций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2209800"/>
            <a:ext cx="7924800" cy="4267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Популяризация научных знаний среди детей подразумевает: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содействие повышению привлекательности науки для подрастающего поколения, поддержку научно-технического творчества детей;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условий для получения детьми достоверной информации о передовых достижениях и открытиях мировой и отечественной науки, повышения заинтересованности подрастающего поколения в научных познаниях об устройстве мира и общества.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9144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Обновление воспитательного процесса с учетом современных достижений науки и на основе отечественных традиций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2133600"/>
            <a:ext cx="8001000" cy="4343400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Физическое воспитание и формирование культуры здоровья включает: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у подрастающего поколения ответственного отношения к своему здоровью и потребности в здоровом образе жизни;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в детской и семейной среде системы мотивации к активному и здоровому образу жизни, занятиям физической культурой и спортом, развитие культуры здорового питания;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для детей, в том числе детей с ограниченными возможностями здоровья, условий для регулярных занятий физической культурой и спортом, развивающего отдыха и оздоровления, в том числе на основе развития спортивной инфраструктуры и повышения эффективности ее использования;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культуры безопасной жизнедеятельности, профилактику наркотической и алкогольной зависимости, табакокурения и других вредных привычек;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предоставление обучающимся образовательных организаций, а также детям, занимающимся в иных организациях, условий для физического совершенствования на основе регулярных занятий физкультурой и спортом в соответствии с индивидуальными способностями и склонностями детей;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потенциала спортивной деятельности для профилактики асоциального поведения;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содействие проведению массовых общественно-спортивных мероприятий и привлечение к участию в них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Обновление воспитательного процесса с учетом современных достижений науки и на основе отечественных традиций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2200" dirty="0" smtClean="0"/>
              <a:t>     </a:t>
            </a:r>
            <a:r>
              <a:rPr lang="ru-RU" sz="2200" b="1" i="1" u="sng" dirty="0" smtClean="0">
                <a:latin typeface="Times New Roman" pitchFamily="18" charset="0"/>
                <a:cs typeface="Times New Roman" pitchFamily="18" charset="0"/>
              </a:rPr>
              <a:t>Трудовое воспитание и профессиональное самоопределение реализуется посредством: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воспитания у детей уважения к труду и людям труда, трудовым достижениям;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формирования у детей умений и навыков самообслуживания, потребности трудиться, добросовестного, ответственного и творческого отношения к разным видам трудовой деятельности, включая обучение и выполнение домашних обязанностей;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развития навыков совместной работы, умения работать самостоятельно, мобилизуя необходимые ресурсы, правильно оценивая смысл и последствия своих действий;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содействия профессиональному самоопределению, приобщения детей к социально значимой деятельности для осмысленного выбора профессии.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Обновление воспитательного процесса с учетом современных достижений науки и на основе отечественных традиций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Экологическое воспитание включает: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у детей и их родителей экологической культуры, бережного отношения к родной земле, природным богатствам России и мира;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воспитание чувства ответственности за состояние природных ресурсов, умений и навыков разумного природопользования, нетерпимого отношения к действиям, приносящим вред экологии.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Механизмы реализации Стратегии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правовые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организационно-управленческие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кадровые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научно-методические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финансово-экономические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информационные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229600" cy="9144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Правовые механизмы включают: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и совершенствование федеральной, региональной и муниципальной нормативной правовой базы реализации Стратегии;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совершенствование системы правовой и судебной защиты интересов семьи и детей на основе приоритетного права родителей на воспитание детей;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инструментов медиации для разрешения потенциальных конфликтов в детской среде и в рамках образовательного процесса, а также при осуществлении деятельности других организаций, работающих с детьми;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нормативно-правовое регулирование порядка предоставления участникам образовательных и воспитательных отношений необходимых условий в части ресурсного (материально-технического, финансового, кадрового, информационно-методического) обеспечения реализации задач и направлений развития воспитания, предусмотренных Стратегией.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Организационно-управленческими механизмами являются: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1910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совершенствование в субъектах Российской Федерации условий для обеспечения эффективной воспитательной деятельности на основе ее ресурсного обеспечения, современных механизмов управления и общественного контроля;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консолидация усилий воспитательных институтов на муниципальном и региональном уровнях;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эффективная организация межведомственного взаимодействия в системе воспитания;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укрепление сотрудничества семьи, образовательных и иных организаций в воспитании детей;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системное изучение и распространение передового опыта работы педагогов и других специалистов, участвующих в воспитании детей, продвижение лучших проектов и программ в области воспитания;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показателей, отражающих эффективность системы воспитания в Российской Федерации;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мониторинга достижения качественных, количественных и фактологических показателей эффективности реализации Стратегии.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Кадровые механизмы включают: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196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престижа таких профессий, связанных с воспитанием детей, как педагог, воспитатель и тренер, создание атмосферы уважения к их труду, разработка мер по их социальной поддержке;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кадрового потенциала в части воспитательной компетентности педагогических и других работников на основе разработки и введения профессионального стандарта специалиста в области воспитания, совершенствования воспитательного компонента профессиональных стандартов других категорий работников образования, физической культуры и спорта, культуры;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модернизацию содержания и организации педагогического образования в области воспитания;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подготовку, переподготовку и повышение квалификации работников образования и других социальных сфер деятельности с детьми в целях обеспечения соответствия их профессиональной компетентности вызовам современного общества и задачам Стратегии.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Научно-методические механизмы предусматривают: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672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системы организации научных исследований в области воспитания и социализации детей, процессов становления и развития российской идентичности, внедрение их результатов в систему общего и дополнительного образования, в сферы физической культуры и спорта, культуры;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влияния новых информационных и коммуникационных технологий и форм организации социальных отношений на психическое здоровье детей, на их интеллектуальные способности, эмоциональное развитие и формирование личности;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прикладных исследований по изучению роли и места средств массовой информации и информационно-телекоммуникационной сети Интернет в развитии личности ребенка;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психолого-педагогических и социологических исследований, направленных на получение достоверных данных о тенденциях в области личностного развития современных российских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Финансово-экономические механизмы включают: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038600"/>
          </a:xfrm>
        </p:spPr>
        <p:txBody>
          <a:bodyPr>
            <a:norm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создание необходимых организационно-финансовых механизмов для развития эффективной деятельности социальных институтов воспитания;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обеспечение многоканального финансирования системы воспитания за счет средств федерального, региональных и местных бюджетов, а также за счет средств государственно-частного партнерства и некоммерческих организаций;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создание гибкой системы материального стимулирования качества воспитательной работы организаций и работников.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I</a:t>
            </a:r>
            <a:r>
              <a:rPr lang="ru-RU" dirty="0" smtClean="0"/>
              <a:t>. Общие положения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Приоритетной задачей Российской Федерации в сфере воспитания детей является развитие высоконравственной личности, разделяющей российские традиционные духовные ценности, обладающей актуальными знаниями и умениями, способной реализовать свой потенциал в условиях современного общества, готовой к мирному созиданию и защите Родины.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239000" y="6019800"/>
            <a:ext cx="91440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Информационные механизмы предполагают: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191000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использование современных информационных и коммуникационных технологий, электронных информационно-методических ресурсов для достижения цели и результатов реализации Стратегии;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организацию информационной поддержки продвижения положений и реализации Стратегии с привлечением общероссийских и региональных средств массовой информации.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57943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5600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6400" b="1" i="1" u="sng" dirty="0" smtClean="0">
                <a:latin typeface="Times New Roman" pitchFamily="18" charset="0"/>
                <a:cs typeface="Times New Roman" pitchFamily="18" charset="0"/>
              </a:rPr>
              <a:t>Реализация Стратегии обеспечит:</a:t>
            </a:r>
          </a:p>
          <a:p>
            <a:pPr algn="just"/>
            <a:r>
              <a:rPr lang="ru-RU" sz="6800" dirty="0" smtClean="0">
                <a:latin typeface="Times New Roman" pitchFamily="18" charset="0"/>
                <a:cs typeface="Times New Roman" pitchFamily="18" charset="0"/>
              </a:rPr>
              <a:t>укрепление общественного согласия, солидарности в вопросах воспитания детей;</a:t>
            </a:r>
          </a:p>
          <a:p>
            <a:pPr algn="just"/>
            <a:r>
              <a:rPr lang="ru-RU" sz="6800" dirty="0" smtClean="0">
                <a:latin typeface="Times New Roman" pitchFamily="18" charset="0"/>
                <a:cs typeface="Times New Roman" pitchFamily="18" charset="0"/>
              </a:rPr>
              <a:t>повышение престижа семьи, отцовства и материнства, сохранение и укрепление традиционных семейных ценностей;</a:t>
            </a:r>
          </a:p>
          <a:p>
            <a:pPr algn="just"/>
            <a:r>
              <a:rPr lang="ru-RU" sz="6800" dirty="0" smtClean="0">
                <a:latin typeface="Times New Roman" pitchFamily="18" charset="0"/>
                <a:cs typeface="Times New Roman" pitchFamily="18" charset="0"/>
              </a:rPr>
              <a:t>создание атмосферы уважения к родителям и родительскому вкладу в воспитание детей;</a:t>
            </a:r>
          </a:p>
          <a:p>
            <a:pPr algn="just"/>
            <a:r>
              <a:rPr lang="ru-RU" sz="6800" dirty="0" smtClean="0">
                <a:latin typeface="Times New Roman" pitchFamily="18" charset="0"/>
                <a:cs typeface="Times New Roman" pitchFamily="18" charset="0"/>
              </a:rPr>
              <a:t>развитие общественно-государственной системы воспитания, основанной на межведомственной и межрегиональной координации и консолидации усилий общественных и гражданских институтов, современной развитой инфраструктуре, правовом регулировании и эффективных механизмах управления;</a:t>
            </a:r>
          </a:p>
          <a:p>
            <a:pPr algn="just"/>
            <a:r>
              <a:rPr lang="ru-RU" sz="6800" dirty="0" smtClean="0">
                <a:latin typeface="Times New Roman" pitchFamily="18" charset="0"/>
                <a:cs typeface="Times New Roman" pitchFamily="18" charset="0"/>
              </a:rPr>
              <a:t>повышение роли системы общего и дополнительного образования в воспитании детей, а также повышение эффективности деятельности организаций сферы физической культуры и спорта, культуры;</a:t>
            </a:r>
          </a:p>
          <a:p>
            <a:pPr algn="just"/>
            <a:r>
              <a:rPr lang="ru-RU" sz="6800" dirty="0" smtClean="0">
                <a:latin typeface="Times New Roman" pitchFamily="18" charset="0"/>
                <a:cs typeface="Times New Roman" pitchFamily="18" charset="0"/>
              </a:rPr>
              <a:t>повышение общественного авторитета и статуса педагогических и других работников, принимающих активное участие в воспитании детей;</a:t>
            </a:r>
          </a:p>
          <a:p>
            <a:pPr algn="just"/>
            <a:r>
              <a:rPr lang="ru-RU" sz="6800" dirty="0" smtClean="0">
                <a:latin typeface="Times New Roman" pitchFamily="18" charset="0"/>
                <a:cs typeface="Times New Roman" pitchFamily="18" charset="0"/>
              </a:rPr>
              <a:t>укрепление и развитие кадрового потенциала системы воспитания;</a:t>
            </a:r>
          </a:p>
          <a:p>
            <a:pPr algn="just"/>
            <a:r>
              <a:rPr lang="ru-RU" sz="6800" dirty="0" smtClean="0">
                <a:latin typeface="Times New Roman" pitchFamily="18" charset="0"/>
                <a:cs typeface="Times New Roman" pitchFamily="18" charset="0"/>
              </a:rPr>
              <a:t>доступность для всех категорий детей возможностей для удовлетворения их индивидуальных потребностей, способностей и интересов в разных видах деятельности независимо от места проживания, материального положения семьи и состояния здоровья;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144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Ожидаемые результаты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создание условий для поддержки детской одаренности, развития способностей детей в сферах образования, науки, культуры и спорта, в том числе путем реализации государственных, федеральных, региональных и муниципальных целевых программ;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утверждение в детской среде позитивных моделей поведения как нормы, развитие эмпатии;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снижение уровня негативных социальных явлений;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развитие и поддержку социально значимых детских, семейных и родительских инициатив, деятельности детских общественных объединений;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повышение качества научных исследований в области воспитания детей;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повышение уровня информационной безопасности детей;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снижение уровня антиобщественных проявлений со стороны детей;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формирование системы мониторинга показателей, отражающих эффективность системы воспитания в Российской Федерации.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Стратегия развития воспитания в Российской Федерации на период до 2025 года (далее - Стратегия) разработана во исполнение: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Национальной стратегии действий в интересах детей на 2012-2017 годы.</a:t>
            </a:r>
          </a:p>
          <a:p>
            <a:pPr algn="just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     Стратегия учитывает положения: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Конституции Российской Федерации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Федеральных законов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Указов Президента Российской Федерации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Постановлений Правительства Российской Федерации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Нормативных правовых актов Российской Федерации, затрагивающих сферы образования, физической культуры и спорта, культуры, семейной, молодежной, национальной политики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Международных документов в сфере защиты прав детей, ратифицированных Российской Федерацией </a:t>
            </a: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Стратегия развивает механизмы, предусмотренные: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Федеральным законом "Об образовании в Российской Федерации", который гарантирует обеспечение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воспитания как неотъемлемой части образования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взаимосвязанной с обучением, но осуществляемой также в форме самостоятельной деятельности.</a:t>
            </a:r>
          </a:p>
          <a:p>
            <a:pPr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Стратегия создает условия для формирования и реализации комплекса мер, учитывающих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особенности современных детей, социальный и психологический контекст их развития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формирует предпосылки для консолидации усилий семьи, общества и государства, направленных на воспитание подрастающего и будущих поколений.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Стратегия опирается на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систему духовно-нравственных ценностей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сложившихся в процессе культурного развития России, таких как:</a:t>
            </a:r>
          </a:p>
          <a:p>
            <a:pPr algn="just"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Человеколюбие</a:t>
            </a:r>
          </a:p>
          <a:p>
            <a:pPr algn="just"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Справедливость</a:t>
            </a:r>
          </a:p>
          <a:p>
            <a:pPr algn="just"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Честь</a:t>
            </a:r>
          </a:p>
          <a:p>
            <a:pPr algn="just"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Совесть</a:t>
            </a:r>
          </a:p>
          <a:p>
            <a:pPr algn="just"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Воля</a:t>
            </a:r>
          </a:p>
          <a:p>
            <a:pPr algn="just"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Личное достоинство</a:t>
            </a:r>
          </a:p>
          <a:p>
            <a:pPr algn="just"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Вера в добро и стремление к исполнению нравственного долга перед самим собой, своей семьей и своим Отечеством.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Стратегия ориентирована на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развитие социальных институтов воспитания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обновление воспитательного процесса в системе общего и дополнительного образования, в сферах физической культуры и спорта, культуры на основе оптимального сочетания отечественных традиций, современного опыта, достижений научных школ, культурно-исторического,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системно-деятельностного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подхода к социальной ситуации развития ребенка.</a:t>
            </a:r>
          </a:p>
          <a:p>
            <a:pPr algn="just"/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5563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Цель, задачи и приоритеты Стратегии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Целью Стратегии является: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определение приоритетов государственной политики в области воспитания и социализации детей, основных направлений и механизмов развития институтов воспитания.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формирования общественно-государственной системы воспитания детей в Российской Федерации, учитывающих интересы детей, актуальные потребности современного российского общества и государства, глобальные вызовы и условия развития страны в мировом сообществе.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838200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создание условий для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консолидации усилий социальных институтов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воспитанию подрастающего поколения;</a:t>
            </a:r>
          </a:p>
          <a:p>
            <a:pPr algn="just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поддержки семейного воспитания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содействие формированию ответственного отношения родителей или законных представителей к воспитанию детей;</a:t>
            </a:r>
          </a:p>
          <a:p>
            <a:pPr algn="just">
              <a:buFont typeface="+mj-lt"/>
              <a:buAutoNum type="arabicPeriod"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повышение эффективности воспитательной деятельности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системе образования, физической культуры и спорта, культуры и уровня психолого-педагогической поддержки социализации детей;</a:t>
            </a:r>
          </a:p>
          <a:p>
            <a:pPr algn="just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создание условий для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повышения ресурсного, организационного, методического обеспечения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воспитательной деятельности и ответственности за ее результаты;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5. формирование социокультурной инфраструктуры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содействующей успешной социализации детей и интегрирующей воспитательные возможности образовательных, культурных, спортивных, научных, экскурсионно-туристических и других организаций;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 создание условий для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повышения эффективности воспитательной деятельности в организациях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осуществляющих образовательную деятельность,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находящихся в сельских поселениях;</a:t>
            </a:r>
          </a:p>
          <a:p>
            <a:pPr algn="just"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7. повышение эффективности комплексной поддержки уязвимых категорий детей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(с ограниченными возможностями здоровья, оставшихся без попечения родителей, находящихся в социально опасном положении, сирот), способствующей их социальной реабилитации и полноценной интеграции в общество;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обеспечение условий для повышения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социальной, коммуникативной и педагогической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компетентности родителей.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Приоритеты: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 fontScale="40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создание условий для воспитания здоровой, счастливой, свободной, ориентированной на труд личности;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формирование у детей высокого уровня духовно-нравственного развития, чувства причастности к историко-культурной общности российского народа и судьбе России;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поддержка единства и целостности, преемственности и непрерывности воспитания;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поддержка общественных институтов, которые являются носителями духовных ценностей;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формирование уважения к русскому языку как государственному языку Российской Федерации, являющемуся основой гражданской идентичности россиян и главным фактором национального самоопределения;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обеспечение защиты прав и соблюдение законных интересов каждого ребенка, в том числе гарантий доступности ресурсов системы образования, физической культуры и спорта, культуры и воспитания;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формирование внутренней позиции личности по отношению к окружающей социальной действительности;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развитие на основе признания определяющей роли семьи и соблюдения прав родителей кооперации и сотрудничества субъектов системы воспитания (семьи, общества, государства, образовательных, научных, традиционных религиозных организаций, учреждений культуры и спорта, средств массовой информации, бизнес-сообществ) с целью совершенствования содержания и условий воспитания подрастающего поколения России.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239000" y="6172200"/>
            <a:ext cx="121920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3080</Words>
  <Application>Microsoft Office PowerPoint</Application>
  <PresentationFormat>Экран (4:3)</PresentationFormat>
  <Paragraphs>225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Office Theme</vt:lpstr>
      <vt:lpstr>«Стратегия развития воспитания в Российской Федерации на период до 2025 года»</vt:lpstr>
      <vt:lpstr>Стратегия состоит из 5 разделов:</vt:lpstr>
      <vt:lpstr>I. Общие положения</vt:lpstr>
      <vt:lpstr>Презентация PowerPoint</vt:lpstr>
      <vt:lpstr>Презентация PowerPoint</vt:lpstr>
      <vt:lpstr>II. Цель, задачи и приоритеты Стратегии</vt:lpstr>
      <vt:lpstr>Задачи:</vt:lpstr>
      <vt:lpstr>Презентация PowerPoint</vt:lpstr>
      <vt:lpstr>Приоритеты:</vt:lpstr>
      <vt:lpstr>III. Основные направления развития воспитания </vt:lpstr>
      <vt:lpstr>Презентация PowerPoint</vt:lpstr>
      <vt:lpstr>Развитие социальных институтов воспитания</vt:lpstr>
      <vt:lpstr>Развитие социальных институтов воспитания </vt:lpstr>
      <vt:lpstr>Развитие социальных институтов воспитания</vt:lpstr>
      <vt:lpstr>Развитие социальных институтов воспитания</vt:lpstr>
      <vt:lpstr>Обновление воспитательного процесса с учетом современных достижений науки и на основе отечественных традиций </vt:lpstr>
      <vt:lpstr>Обновление воспитательного процесса с учетом современных достижений науки и на основе отечественных традиций</vt:lpstr>
      <vt:lpstr>Обновление воспитательного процесса с учетом современных достижений науки и на основе отечественных традиций</vt:lpstr>
      <vt:lpstr>Обновление воспитательного процесса с учетом современных достижений науки и на основе отечественных традиций</vt:lpstr>
      <vt:lpstr>Обновление воспитательного процесса с учетом современных достижений науки и на основе отечественных традиций</vt:lpstr>
      <vt:lpstr>Обновление воспитательного процесса с учетом современных достижений науки и на основе отечественных традиций</vt:lpstr>
      <vt:lpstr>Обновление воспитательного процесса с учетом современных достижений науки и на основе отечественных традиций</vt:lpstr>
      <vt:lpstr>Обновление воспитательного процесса с учетом современных достижений науки и на основе отечественных традиций</vt:lpstr>
      <vt:lpstr>IV. Механизмы реализации Стратегии</vt:lpstr>
      <vt:lpstr>Правовые механизмы включают:</vt:lpstr>
      <vt:lpstr>Организационно-управленческими механизмами являются: </vt:lpstr>
      <vt:lpstr>Кадровые механизмы включают: </vt:lpstr>
      <vt:lpstr>Научно-методические механизмы предусматривают: </vt:lpstr>
      <vt:lpstr>Финансово-экономические механизмы включают:</vt:lpstr>
      <vt:lpstr>Информационные механизмы предполагают: </vt:lpstr>
      <vt:lpstr>Ожидаемые результаты</vt:lpstr>
      <vt:lpstr>Ожидаемые результаты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Катенок</dc:creator>
  <cp:lastModifiedBy>Студент</cp:lastModifiedBy>
  <cp:revision>43</cp:revision>
  <dcterms:created xsi:type="dcterms:W3CDTF">2013-10-28T09:12:00Z</dcterms:created>
  <dcterms:modified xsi:type="dcterms:W3CDTF">2016-04-01T05:05:26Z</dcterms:modified>
</cp:coreProperties>
</file>