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4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02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39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4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67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81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3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34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29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DB73-A7A6-41AD-8A4A-A1055990E3C8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E240D-B328-4D24-82EB-BE7B2FCA0F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764704"/>
            <a:ext cx="9036496" cy="2355015"/>
          </a:xfrm>
          <a:ln>
            <a:noFill/>
          </a:ln>
        </p:spPr>
        <p:txBody>
          <a:bodyPr/>
          <a:lstStyle/>
          <a:p>
            <a:r>
              <a:rPr lang="ru-RU" sz="6600" b="1" dirty="0" smtClean="0"/>
              <a:t>Персональные данные и их защита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84445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563" y="260648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информационным системам персональных данных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23728" y="2435045"/>
            <a:ext cx="6912768" cy="4234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Требования к обеспечению безопасности персональных данных установлены Постановлением Правительства № 781 от 17.11.2007 г. «Об утверждении Положения об обеспечении безопасности персональных данных при их обработке в информационной системе персональных данных». Положение определяет требования по обеспечению безопасности персональных данных при их обработке в информационных системах в соответствии с их классом.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1800" b="1" dirty="0"/>
              <a:t/>
            </a:r>
            <a:br>
              <a:rPr lang="ru-RU" sz="1800" b="1" dirty="0"/>
            </a:br>
            <a:endParaRPr lang="ru-RU" sz="1800" b="1" dirty="0"/>
          </a:p>
        </p:txBody>
      </p:sp>
      <p:pic>
        <p:nvPicPr>
          <p:cNvPr id="9218" name="Picture 2" descr="http://data-sec.ru/img/5h6rkd94v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2000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saboy.ru/wp-content/uploads/2013/01/perso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25144"/>
            <a:ext cx="200025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67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за выполнением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возложен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следующие органы: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977209" cy="3877815"/>
          </a:xfrm>
        </p:spPr>
        <p:txBody>
          <a:bodyPr/>
          <a:lstStyle/>
          <a:p>
            <a:endParaRPr lang="ru-RU" dirty="0"/>
          </a:p>
          <a:p>
            <a:pPr lvl="0"/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Роскомнадзор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– основной надзорный орган в области персональных данных;</a:t>
            </a:r>
          </a:p>
          <a:p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ФСБ – основной надзорный орган в части использования средств шифрования;</a:t>
            </a:r>
          </a:p>
          <a:p>
            <a:pPr marL="0" indent="0">
              <a:buNone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ФСТЭК – надзорный орган в части использования технических средств защиты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70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5425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кого распространяется Закон?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267" y="3573016"/>
            <a:ext cx="8928992" cy="31292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В любой компании, вне зависимости от её организационно-правовой формы, есть информация о сотрудниках, работающих в организации, а иногда и её контрагентах. Таким образом такая компания является оператором персональных данных, действия ФЗ-152 распространяются и на неё.</a:t>
            </a:r>
          </a:p>
        </p:txBody>
      </p:sp>
      <p:pic>
        <p:nvPicPr>
          <p:cNvPr id="10242" name="Picture 2" descr="http://www.virusov-net.com/wp-content/uploads/2012/01/24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1656184" cy="232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itsec.ru/archive/p5/images/ib-1-2011-22-23-fr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447179"/>
            <a:ext cx="2808312" cy="19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32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132857"/>
            <a:ext cx="8856983" cy="46085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b="1" dirty="0"/>
              <a:t>За нарушения законодательных актов </a:t>
            </a:r>
            <a:r>
              <a:rPr lang="ru-RU" sz="2600" b="1" dirty="0" smtClean="0"/>
              <a:t>РФ, </a:t>
            </a:r>
            <a:r>
              <a:rPr lang="ru-RU" sz="2600" b="1" dirty="0"/>
              <a:t>регулирующих правоотношения в сфере </a:t>
            </a:r>
            <a:r>
              <a:rPr lang="ru-RU" sz="2600" b="1" dirty="0" smtClean="0"/>
              <a:t>ПД предусмотрены </a:t>
            </a:r>
            <a:r>
              <a:rPr lang="ru-RU" sz="2600" b="1" dirty="0"/>
              <a:t>следующие санкции:</a:t>
            </a:r>
            <a:br>
              <a:rPr lang="ru-RU" sz="2600" b="1" dirty="0"/>
            </a:br>
            <a:endParaRPr lang="ru-RU" sz="2600" b="1" dirty="0"/>
          </a:p>
          <a:p>
            <a:pPr marL="0" indent="0" algn="ctr">
              <a:buNone/>
            </a:pPr>
            <a:r>
              <a:rPr lang="ru-RU" sz="2600" b="1" dirty="0"/>
              <a:t>1. Привлечение к административной и гражданской ответственности</a:t>
            </a:r>
            <a:br>
              <a:rPr lang="ru-RU" sz="2600" b="1" dirty="0"/>
            </a:br>
            <a:r>
              <a:rPr lang="ru-RU" sz="2600" b="1" dirty="0"/>
              <a:t>2. Направление в органы прокуратуры материалов о возбуждении уголовных дел</a:t>
            </a:r>
            <a:br>
              <a:rPr lang="ru-RU" sz="2600" b="1" dirty="0"/>
            </a:br>
            <a:r>
              <a:rPr lang="ru-RU" sz="2600" b="1" dirty="0"/>
              <a:t>3. Прекращение обработки персональных данных</a:t>
            </a:r>
            <a:br>
              <a:rPr lang="ru-RU" sz="2600" b="1" dirty="0"/>
            </a:br>
            <a:r>
              <a:rPr lang="ru-RU" sz="2600" b="1" dirty="0"/>
              <a:t>4. Приостановление деятельности оператора в случае осуществления ее без лицензии</a:t>
            </a:r>
            <a:br>
              <a:rPr lang="ru-RU" sz="2600" b="1" dirty="0"/>
            </a:br>
            <a:r>
              <a:rPr lang="ru-RU" sz="2600" b="1" dirty="0"/>
              <a:t>5. Конфискация </a:t>
            </a:r>
            <a:r>
              <a:rPr lang="ru-RU" sz="2600" b="1" dirty="0" err="1" smtClean="0"/>
              <a:t>неcертифицированных</a:t>
            </a:r>
            <a:r>
              <a:rPr lang="ru-RU" sz="2600" b="1" dirty="0" smtClean="0"/>
              <a:t> </a:t>
            </a:r>
            <a:r>
              <a:rPr lang="ru-RU" sz="2600" b="1" dirty="0"/>
              <a:t>средств обеспечения безопасности и шифровальных средств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00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8824405" cy="144016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персональные данные?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76871"/>
            <a:ext cx="6480720" cy="44644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b="1" i="1" dirty="0" smtClean="0"/>
              <a:t>   Персональные </a:t>
            </a:r>
            <a:r>
              <a:rPr lang="ru-RU" sz="4000" b="1" i="1" dirty="0"/>
              <a:t>данные</a:t>
            </a:r>
            <a:r>
              <a:rPr lang="ru-RU" sz="4000" b="1" dirty="0"/>
              <a:t> - любая информация, относящаяся к определенному или определяемому на основании такой информации физическому лицу (субъекту персональных данных), в том числе его фамилия, имя, отчество, год, месяц, дата и место рождения, адрес, семейное, социальное, имущественное положение, образование, профессия, доходы, другая информация.</a:t>
            </a:r>
            <a:br>
              <a:rPr lang="ru-RU" sz="4000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8" name="Picture 4" descr="http://pressaudit.ru/wp-content/uploads/2012/11/Roskomnadz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266822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sarev.biz/wp-content/uploads/2009/08/zayavlen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718" y="3429000"/>
            <a:ext cx="194232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284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052736"/>
          </a:xfrm>
        </p:spPr>
        <p:txBody>
          <a:bodyPr/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Правовое регулирование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77463" y="1282452"/>
            <a:ext cx="5745988" cy="4149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Правоотношения в сфере персональных данных регулируются федеральным законодательством РФ (Федеральный Закон от 27.07.2006 г. № 152-ФЗ «О персональных данных»), Трудовым кодексом РФ (глава 14), а так же Гражданским кодексом РФ</a:t>
            </a:r>
            <a:r>
              <a:rPr lang="ru-RU" sz="2800" b="1" dirty="0" smtClean="0"/>
              <a:t>.</a:t>
            </a:r>
          </a:p>
        </p:txBody>
      </p:sp>
      <p:pic>
        <p:nvPicPr>
          <p:cNvPr id="2052" name="Picture 4" descr="http://www.anti-malware.ru/files/am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7" y="3356992"/>
            <a:ext cx="196868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vt-inform.ru/upload/iblock/df5/yhfa%20d%20fpfjg%20www.d-kvadrat.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70502"/>
            <a:ext cx="1296144" cy="173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g1.liveinternet.ru/images/attach/c/0/45/337/45337235_18875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762" y="1052736"/>
            <a:ext cx="1368152" cy="187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46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296144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персональных данных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2132857"/>
            <a:ext cx="8964488" cy="399330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  Защита </a:t>
            </a: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персональных данных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 – это комплекс мероприятий, позволяющий выполнить требования законодательства РФ, касающиеся обработки, хранению и передачи персональных данных граждан.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3074" name="Picture 2" descr="http://mcontent.life.ru/media/2/news/2011/06/493197/.44713d4fa0fb74215d8b007c67053c3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49080"/>
            <a:ext cx="3995218" cy="23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digit.ru/images/39602/28/3960228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05682"/>
            <a:ext cx="2898839" cy="197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37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мероприятий по обеспечению защиты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ПД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16" y="3140968"/>
            <a:ext cx="9143999" cy="35010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/>
              <a:t>Организационные меры</a:t>
            </a:r>
            <a:r>
              <a:rPr lang="ru-RU" sz="2800" b="1" dirty="0"/>
              <a:t> по защите персональных данных включают в себя:</a:t>
            </a:r>
          </a:p>
          <a:p>
            <a:pPr lvl="0" algn="ctr"/>
            <a:r>
              <a:rPr lang="ru-RU" sz="2800" b="1" dirty="0" smtClean="0"/>
              <a:t> Разработку </a:t>
            </a:r>
            <a:r>
              <a:rPr lang="ru-RU" sz="2800" b="1" dirty="0"/>
              <a:t>организационно-распорядительных документов, которые регламентируют весь процесс получения, обработки, хранения, передачи и защиты персональных данных;</a:t>
            </a:r>
          </a:p>
          <a:p>
            <a:pPr lvl="0" algn="r"/>
            <a:r>
              <a:rPr lang="ru-RU" sz="2800" b="1" dirty="0" smtClean="0"/>
              <a:t> Определение </a:t>
            </a:r>
            <a:r>
              <a:rPr lang="ru-RU" sz="2800" b="1" dirty="0"/>
              <a:t>перечня мероприятий по защите </a:t>
            </a:r>
            <a:r>
              <a:rPr lang="ru-RU" sz="2800" b="1" dirty="0" smtClean="0"/>
              <a:t>ПД.</a:t>
            </a:r>
            <a:endParaRPr lang="ru-RU" sz="2800" b="1" dirty="0"/>
          </a:p>
          <a:p>
            <a:endParaRPr lang="ru-RU" sz="2800" dirty="0"/>
          </a:p>
        </p:txBody>
      </p:sp>
      <p:pic>
        <p:nvPicPr>
          <p:cNvPr id="5122" name="Picture 2" descr="http://dentalworld.ru/images/Pers_dannie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8293"/>
            <a:ext cx="2052938" cy="137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osp.ru/data/682/018/1241/0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714254"/>
            <a:ext cx="13716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8972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мероприятий по обеспечению защиты ПД</a:t>
            </a:r>
            <a:endParaRPr lang="ru-RU" sz="4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48347"/>
            <a:ext cx="7272808" cy="4493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/>
              <a:t>Технические меры</a:t>
            </a:r>
            <a:r>
              <a:rPr lang="ru-RU" sz="2800" b="1" dirty="0"/>
              <a:t> по защите персональных данных предполагают использование программно - аппаратных средств защиты информации. При обработке </a:t>
            </a:r>
            <a:r>
              <a:rPr lang="ru-RU" sz="2800" b="1" dirty="0" smtClean="0"/>
              <a:t>ПД </a:t>
            </a:r>
            <a:r>
              <a:rPr lang="ru-RU" sz="2800" b="1" dirty="0"/>
              <a:t>с использованием средств автоматизации, применение технических мер защиты является обязательным условием, а их количество и степень защиты определяется исходя из класса системы персональных </a:t>
            </a:r>
            <a:r>
              <a:rPr lang="ru-RU" sz="2800" b="1" dirty="0" smtClean="0"/>
              <a:t>данных.</a:t>
            </a:r>
            <a:endParaRPr lang="ru-RU" sz="2800" b="1" dirty="0"/>
          </a:p>
          <a:p>
            <a:endParaRPr lang="ru-RU" dirty="0"/>
          </a:p>
        </p:txBody>
      </p:sp>
      <p:pic>
        <p:nvPicPr>
          <p:cNvPr id="4" name="Picture 2" descr="http://img.rufox.ru/files/big2/5617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17032"/>
            <a:ext cx="1656184" cy="146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pravorub.ru/upload/content/2011/11/21/file_20461bd31c24fc29ecc129c2ad9d6b01_zashita_p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44824"/>
            <a:ext cx="1333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906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556"/>
            <a:ext cx="9144000" cy="105425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такой оператор ПД?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5476" y="2248347"/>
            <a:ext cx="9036495" cy="46096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   </a:t>
            </a:r>
            <a:r>
              <a:rPr lang="ru-RU" sz="2800" b="1" i="1" dirty="0" smtClean="0"/>
              <a:t>Оператор </a:t>
            </a:r>
            <a:r>
              <a:rPr lang="ru-RU" sz="2800" b="1" i="1" dirty="0"/>
              <a:t>персональных данных</a:t>
            </a:r>
            <a:r>
              <a:rPr lang="ru-RU" sz="2800" b="1" dirty="0"/>
              <a:t> - государственный орган, муниципальный орган, </a:t>
            </a:r>
            <a:r>
              <a:rPr lang="ru-RU" sz="2800" b="1" dirty="0" smtClean="0"/>
              <a:t>юр. </a:t>
            </a:r>
            <a:r>
              <a:rPr lang="ru-RU" sz="2800" b="1" dirty="0"/>
              <a:t>или </a:t>
            </a:r>
            <a:r>
              <a:rPr lang="ru-RU" sz="2800" b="1" dirty="0" smtClean="0"/>
              <a:t>физ. </a:t>
            </a:r>
            <a:r>
              <a:rPr lang="ru-RU" sz="2800" b="1" dirty="0"/>
              <a:t>лицо, организующие и (или) осуществляющие обработку </a:t>
            </a:r>
            <a:r>
              <a:rPr lang="ru-RU" sz="2800" b="1" dirty="0" smtClean="0"/>
              <a:t>ПД, </a:t>
            </a:r>
            <a:r>
              <a:rPr lang="ru-RU" sz="2800" b="1" dirty="0"/>
              <a:t>а также определяющие цели и содержание </a:t>
            </a:r>
            <a:r>
              <a:rPr lang="ru-RU" sz="2800" b="1" dirty="0" smtClean="0"/>
              <a:t>обработки ПД.</a:t>
            </a:r>
          </a:p>
          <a:p>
            <a:pPr marL="0" indent="0">
              <a:buNone/>
            </a:pPr>
            <a:r>
              <a:rPr lang="ru-RU" sz="2800" b="1" dirty="0" smtClean="0"/>
              <a:t>   Закон </a:t>
            </a:r>
            <a:r>
              <a:rPr lang="ru-RU" sz="2800" b="1" dirty="0"/>
              <a:t>«О персональных данных» обязывает оператора принимать необходимые организационные и технические меры для защиты </a:t>
            </a:r>
            <a:r>
              <a:rPr lang="ru-RU" sz="2800" b="1" dirty="0" smtClean="0"/>
              <a:t>ПД от </a:t>
            </a:r>
            <a:r>
              <a:rPr lang="ru-RU" sz="2800" b="1" dirty="0"/>
              <a:t>неправомерного или случайного доступа к ним, уничтожения, изменения, блокирования, копирования, </a:t>
            </a:r>
            <a:r>
              <a:rPr lang="ru-RU" sz="2800" b="1" dirty="0" smtClean="0"/>
              <a:t>распространения, </a:t>
            </a:r>
            <a:r>
              <a:rPr lang="ru-RU" sz="2800" b="1" dirty="0"/>
              <a:t>а также от иных неправомерных действий.</a:t>
            </a:r>
            <a:r>
              <a:rPr lang="ru-RU" dirty="0"/>
              <a:t> </a:t>
            </a:r>
            <a:endParaRPr lang="ru-RU" b="1" dirty="0"/>
          </a:p>
        </p:txBody>
      </p:sp>
      <p:pic>
        <p:nvPicPr>
          <p:cNvPr id="6146" name="Picture 2" descr="http://www.kommunal-vopros.ru/wp-content/uploads/2012/04/61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8435"/>
            <a:ext cx="1444410" cy="107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stavropol.blizko.ru/system/images/product/000/865/813_orig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24744"/>
            <a:ext cx="1656184" cy="114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15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 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Операторы,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обрабатывающие 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ПД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информационных системах, обязаны обеспечить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buNone/>
            </a:pP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b="1" dirty="0"/>
              <a:t>а) проведение мероприятий, направленных на предотвращение несанкционированного доступа к </a:t>
            </a:r>
            <a:r>
              <a:rPr lang="ru-RU" b="1" dirty="0" smtClean="0"/>
              <a:t>ПД </a:t>
            </a:r>
            <a:r>
              <a:rPr lang="ru-RU" b="1" dirty="0"/>
              <a:t>и (или) передачи их лицам, не имеющим права доступа к такой информации;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б) своевременное обнаружение фактов несанкционированного доступа к </a:t>
            </a:r>
            <a:r>
              <a:rPr lang="ru-RU" b="1" dirty="0" smtClean="0"/>
              <a:t>ПД;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в) недопущение воздействия на технические средства автоматизированной обработки </a:t>
            </a:r>
            <a:r>
              <a:rPr lang="ru-RU" b="1" dirty="0" smtClean="0"/>
              <a:t>ПД, </a:t>
            </a:r>
            <a:r>
              <a:rPr lang="ru-RU" b="1" dirty="0"/>
              <a:t>в результате которого может быть нарушено их функционирование;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г) возможность незамедлительного восстановления </a:t>
            </a:r>
            <a:r>
              <a:rPr lang="ru-RU" b="1" dirty="0" smtClean="0"/>
              <a:t>ПД, </a:t>
            </a:r>
            <a:r>
              <a:rPr lang="ru-RU" b="1" dirty="0"/>
              <a:t>модифицированных или уничтоженных вследствие несанкционированного доступа к ним;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д) постоянный контроль за обеспечением уровня защищенности </a:t>
            </a:r>
            <a:r>
              <a:rPr lang="ru-RU" b="1" dirty="0" smtClean="0"/>
              <a:t>ПД.</a:t>
            </a:r>
            <a:endParaRPr lang="ru-RU" b="1" dirty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53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5425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положения Закона «О персональных данных»</a:t>
            </a:r>
            <a:endParaRPr lang="ru-RU" sz="4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624" y="2132856"/>
            <a:ext cx="7956376" cy="4536503"/>
          </a:xfrm>
        </p:spPr>
        <p:txBody>
          <a:bodyPr>
            <a:normAutofit/>
          </a:bodyPr>
          <a:lstStyle/>
          <a:p>
            <a:pPr lvl="0" algn="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Субъект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 имеет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право на защиту своих прав и законных интересов, в том числе на возмещение убытков и (или) компенсацию морального вреда, обжаловав действия или бездействие оператора в уполномоченный орган по защите прав субъектов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ПД или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 судебном порядке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Нарушение требований Закона влечет гражданскую, уголовную, административную, дисциплинарную ответственность физических и должностных лиц.</a:t>
            </a:r>
          </a:p>
          <a:p>
            <a:endParaRPr lang="ru-RU" dirty="0"/>
          </a:p>
        </p:txBody>
      </p:sp>
      <p:pic>
        <p:nvPicPr>
          <p:cNvPr id="8194" name="Picture 2" descr="http://pd.rsoc.ru/images/news/9999_per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44" y="2420888"/>
            <a:ext cx="153016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nika-media.ru/wp-content/uploads/2013/01/person-300x2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7192"/>
            <a:ext cx="149555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6382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282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Персональные данные и их защита</vt:lpstr>
      <vt:lpstr>Что такое персональные данные?</vt:lpstr>
      <vt:lpstr>Правовое регулирование</vt:lpstr>
      <vt:lpstr>Защита персональных данных</vt:lpstr>
      <vt:lpstr>Комплекс мероприятий по обеспечению защиты ПД</vt:lpstr>
      <vt:lpstr>Комплекс мероприятий по обеспечению защиты ПД</vt:lpstr>
      <vt:lpstr>Кто такой оператор ПД?</vt:lpstr>
      <vt:lpstr>Презентация PowerPoint</vt:lpstr>
      <vt:lpstr>Основные положения Закона «О персональных данных»</vt:lpstr>
      <vt:lpstr>Требования к информационным системам персональных данных</vt:lpstr>
      <vt:lpstr>Контроль за выполнением возложен на следующие органы: </vt:lpstr>
      <vt:lpstr>На кого распространяется Закон?</vt:lpstr>
      <vt:lpstr>Ответственность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Персональные данные и их защита</dc:title>
  <dc:creator>Привет</dc:creator>
  <cp:lastModifiedBy>admin</cp:lastModifiedBy>
  <cp:revision>20</cp:revision>
  <dcterms:created xsi:type="dcterms:W3CDTF">2013-03-22T20:44:56Z</dcterms:created>
  <dcterms:modified xsi:type="dcterms:W3CDTF">2019-03-11T09:31:22Z</dcterms:modified>
</cp:coreProperties>
</file>