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sldIdLst>
    <p:sldId id="256" r:id="rId2"/>
    <p:sldId id="273" r:id="rId3"/>
    <p:sldId id="257" r:id="rId4"/>
    <p:sldId id="261" r:id="rId5"/>
    <p:sldId id="258" r:id="rId6"/>
    <p:sldId id="259" r:id="rId7"/>
    <p:sldId id="260" r:id="rId8"/>
    <p:sldId id="27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A3AC4D2-0A21-47E3-A05E-B48D721FBEA6}">
          <p14:sldIdLst>
            <p14:sldId id="256"/>
            <p14:sldId id="273"/>
            <p14:sldId id="257"/>
            <p14:sldId id="261"/>
            <p14:sldId id="258"/>
            <p14:sldId id="259"/>
            <p14:sldId id="260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96C35-8997-487C-BEA4-467C7A7F2679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4A9F-F6B6-4472-88B6-8859EF18AF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80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209313-AAF7-4572-9467-19CDF72227E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836D1-9E8B-4DF7-B308-C52B5EFCA1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209313-AAF7-4572-9467-19CDF72227E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836D1-9E8B-4DF7-B308-C52B5EFCA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209313-AAF7-4572-9467-19CDF72227E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836D1-9E8B-4DF7-B308-C52B5EFCA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209313-AAF7-4572-9467-19CDF72227E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836D1-9E8B-4DF7-B308-C52B5EFCA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209313-AAF7-4572-9467-19CDF72227E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836D1-9E8B-4DF7-B308-C52B5EFCA1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209313-AAF7-4572-9467-19CDF72227E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836D1-9E8B-4DF7-B308-C52B5EFCA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209313-AAF7-4572-9467-19CDF72227E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836D1-9E8B-4DF7-B308-C52B5EFCA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209313-AAF7-4572-9467-19CDF72227E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836D1-9E8B-4DF7-B308-C52B5EFCA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209313-AAF7-4572-9467-19CDF72227E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836D1-9E8B-4DF7-B308-C52B5EFCA1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209313-AAF7-4572-9467-19CDF72227E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836D1-9E8B-4DF7-B308-C52B5EFCA10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209313-AAF7-4572-9467-19CDF72227E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836D1-9E8B-4DF7-B308-C52B5EFCA1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D209313-AAF7-4572-9467-19CDF72227E7}" type="datetimeFigureOut">
              <a:rPr lang="ru-RU" smtClean="0"/>
              <a:pPr/>
              <a:t>08.04.2015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55836D1-9E8B-4DF7-B308-C52B5EFCA10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Формирование ГРАЖДАНСКОЙ ИДЕНТИЧНОСТИ ОБУЧАЮЩИХСЯ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3000372"/>
            <a:ext cx="7406640" cy="2571768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  <a:r>
              <a:rPr lang="ru-RU" b="1" dirty="0" smtClean="0"/>
              <a:t>через реализацию программы ЦГО «Перспектива»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0511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ФГОС основного общего образование</a:t>
            </a:r>
          </a:p>
        </p:txBody>
      </p:sp>
      <p:sp>
        <p:nvSpPr>
          <p:cNvPr id="9218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ctr">
              <a:lnSpc>
                <a:spcPts val="1750"/>
              </a:lnSpc>
              <a:buFont typeface="Symbol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4. Стандарт направлен на обеспечение:</a:t>
            </a:r>
          </a:p>
          <a:p>
            <a:pPr indent="0" algn="ctr">
              <a:lnSpc>
                <a:spcPts val="1750"/>
              </a:lnSpc>
              <a:buFont typeface="Symbol" pitchFamily="18" charset="2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формирования российской гражданской идентичности обучающихся; </a:t>
            </a:r>
          </a:p>
          <a:p>
            <a:pPr indent="0" algn="just">
              <a:lnSpc>
                <a:spcPts val="1800"/>
              </a:lnSpc>
              <a:buFont typeface="Symbol" pitchFamily="18" charset="2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9. 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Личностные результаты освоения основной образовательной программы основного общего образования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должны отражать:1)  воспитание российской гражданской идентичности: патриотизма, уважения к Отечеству, прошлое и настоящее многонационального народа России; осознание своей этнической принадлежности, знание истории, языка, культуры своего народа, своего края, основ культурного наследия народов России и человечества; усвоение гуманистических, демократических и традиционных ценностей многонационального российского общества; воспитание чувства ответственности и долга перед Родиной;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indent="0" algn="just">
              <a:lnSpc>
                <a:spcPts val="1750"/>
              </a:lnSpc>
              <a:buFont typeface="Symbol" pitchFamily="18" charset="2"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0">
              <a:buFont typeface="Symbol" pitchFamily="18" charset="2"/>
              <a:buNone/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гражданская идентичность в педагогической науке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71736" y="1997839"/>
            <a:ext cx="607223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sz="2800" dirty="0" smtClean="0"/>
          </a:p>
          <a:p>
            <a:r>
              <a:rPr lang="ru-RU" sz="2800" dirty="0" smtClean="0"/>
              <a:t>– осознание принадлежности к сообществу граждан того или иного государства, имеющее для индивида значимый смысл, основанное на признаке (качестве) гражданской общности, характеризующем его как коллективного субъекта</a:t>
            </a:r>
          </a:p>
          <a:p>
            <a:endParaRPr lang="ru-RU" sz="2800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695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Когнитивный элемент 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8662" y="1628800"/>
            <a:ext cx="7572428" cy="484632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 знания </a:t>
            </a:r>
            <a:r>
              <a:rPr lang="ru-RU" dirty="0"/>
              <a:t>о явлении «гражданская идентичность»,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о </a:t>
            </a:r>
            <a:r>
              <a:rPr lang="ru-RU" dirty="0"/>
              <a:t>гражданине, </a:t>
            </a:r>
            <a:r>
              <a:rPr lang="ru-RU" dirty="0" smtClean="0"/>
              <a:t>гражданской </a:t>
            </a:r>
            <a:r>
              <a:rPr lang="ru-RU" dirty="0"/>
              <a:t>общности,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о </a:t>
            </a:r>
            <a:r>
              <a:rPr lang="ru-RU" dirty="0"/>
              <a:t>государственной символике, об основном законе РФ, о правах и обязанностях </a:t>
            </a:r>
            <a:r>
              <a:rPr lang="ru-RU" dirty="0" smtClean="0"/>
              <a:t>гражданина</a:t>
            </a:r>
            <a:r>
              <a:rPr lang="ru-RU" dirty="0"/>
              <a:t>,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о </a:t>
            </a:r>
            <a:r>
              <a:rPr lang="ru-RU" dirty="0"/>
              <a:t>формах участия народа в управлении государством и </a:t>
            </a:r>
            <a:r>
              <a:rPr lang="ru-RU" dirty="0" smtClean="0"/>
              <a:t>другое. </a:t>
            </a:r>
            <a:endParaRPr lang="ru-RU" dirty="0"/>
          </a:p>
          <a:p>
            <a:pPr marL="0" indent="0" algn="ctr">
              <a:buNone/>
            </a:pPr>
            <a:r>
              <a:rPr lang="ru-RU" dirty="0"/>
              <a:t>Когнитивный компонент образует знания о том, кто такой гражданин, о гражданской </a:t>
            </a:r>
            <a:r>
              <a:rPr lang="ru-RU" dirty="0" smtClean="0"/>
              <a:t>общности,</a:t>
            </a:r>
          </a:p>
          <a:p>
            <a:pPr marL="0" indent="0" algn="ctr">
              <a:buNone/>
            </a:pPr>
            <a:r>
              <a:rPr lang="ru-RU" dirty="0" smtClean="0"/>
              <a:t>о </a:t>
            </a:r>
            <a:r>
              <a:rPr lang="ru-RU" dirty="0"/>
              <a:t>государственной символике; по истории Отечества и его культурных традициях, </a:t>
            </a: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о политических </a:t>
            </a:r>
            <a:r>
              <a:rPr lang="ru-RU" dirty="0"/>
              <a:t>событиях, происходящих в государстве, о партиях и общественных движениях в </a:t>
            </a:r>
            <a:r>
              <a:rPr lang="ru-RU" dirty="0" smtClean="0"/>
              <a:t>стране</a:t>
            </a:r>
            <a:r>
              <a:rPr lang="ru-RU" dirty="0"/>
              <a:t>, о законах </a:t>
            </a:r>
            <a:r>
              <a:rPr lang="ru-RU" dirty="0" smtClean="0"/>
              <a:t> 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496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 Эмоционально-оценочный 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err="1"/>
              <a:t>рефлексивность</a:t>
            </a:r>
            <a:r>
              <a:rPr lang="ru-RU" dirty="0"/>
              <a:t> знаний и представлений, </a:t>
            </a:r>
          </a:p>
          <a:p>
            <a:pPr marL="0" indent="0" algn="ctr">
              <a:buNone/>
            </a:pPr>
            <a:r>
              <a:rPr lang="ru-RU" dirty="0"/>
              <a:t>наличие собственного отношения к общественно-политическим событиям, способность четко </a:t>
            </a:r>
          </a:p>
          <a:p>
            <a:pPr marL="0" indent="0" algn="ctr">
              <a:buNone/>
            </a:pPr>
            <a:r>
              <a:rPr lang="ru-RU" dirty="0"/>
              <a:t>выражать и аргументировать свою точку зрения и </a:t>
            </a:r>
            <a:r>
              <a:rPr lang="ru-RU" dirty="0" smtClean="0"/>
              <a:t>суждения.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667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Ценностно-ориентировочный -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уважение </a:t>
            </a:r>
            <a:r>
              <a:rPr lang="ru-RU" dirty="0"/>
              <a:t>прав других людей, </a:t>
            </a:r>
            <a:r>
              <a:rPr lang="ru-RU" dirty="0" smtClean="0"/>
              <a:t>толерантность</a:t>
            </a:r>
            <a:r>
              <a:rPr lang="ru-RU" dirty="0"/>
              <a:t>, самоуважение, признание права на свободный и ответственный выбор каждого </a:t>
            </a:r>
            <a:r>
              <a:rPr lang="ru-RU" dirty="0" smtClean="0"/>
              <a:t>человека</a:t>
            </a:r>
            <a:r>
              <a:rPr lang="ru-RU" dirty="0"/>
              <a:t>, умение определять влияние общественной жизни на свою собственную, готовность к </a:t>
            </a:r>
            <a:r>
              <a:rPr lang="ru-RU" dirty="0" smtClean="0"/>
              <a:t>принятию </a:t>
            </a:r>
            <a:r>
              <a:rPr lang="ru-RU" dirty="0"/>
              <a:t>и анализу явлений общественной жизни; принятие и уважение правовых </a:t>
            </a:r>
            <a:r>
              <a:rPr lang="ru-RU" dirty="0" smtClean="0"/>
              <a:t>основ</a:t>
            </a:r>
          </a:p>
          <a:p>
            <a:pPr marL="0" indent="0" algn="ctr">
              <a:buNone/>
            </a:pPr>
            <a:r>
              <a:rPr lang="ru-RU" dirty="0" smtClean="0"/>
              <a:t>государства </a:t>
            </a:r>
            <a:r>
              <a:rPr lang="ru-RU" dirty="0"/>
              <a:t>и </a:t>
            </a:r>
            <a:r>
              <a:rPr lang="ru-RU" dirty="0" smtClean="0"/>
              <a:t>общества.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352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Деятельностный</a:t>
            </a:r>
            <a:r>
              <a:rPr lang="ru-RU" dirty="0" smtClean="0"/>
              <a:t> 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 участие </a:t>
            </a:r>
            <a:r>
              <a:rPr lang="ru-RU" dirty="0"/>
              <a:t>в общественной жизни образовательного </a:t>
            </a:r>
          </a:p>
          <a:p>
            <a:pPr marL="0" indent="0" algn="ctr">
              <a:buNone/>
            </a:pPr>
            <a:r>
              <a:rPr lang="ru-RU" dirty="0"/>
              <a:t>учреждения; желание и готовность участвовать в общественно-политической жизни страны; </a:t>
            </a:r>
            <a:r>
              <a:rPr lang="ru-RU" dirty="0" smtClean="0"/>
              <a:t>самостоятельность </a:t>
            </a:r>
            <a:r>
              <a:rPr lang="ru-RU" dirty="0"/>
              <a:t>в выборе решений, способность противостоять асоциальным и противоправным </a:t>
            </a:r>
          </a:p>
          <a:p>
            <a:pPr marL="0" indent="0" algn="ctr">
              <a:buNone/>
            </a:pPr>
            <a:r>
              <a:rPr lang="ru-RU" dirty="0"/>
              <a:t>поступкам и действиям; ответственность за принятые решения, действия и их последствия</a:t>
            </a:r>
          </a:p>
        </p:txBody>
      </p:sp>
    </p:spTree>
    <p:extLst>
      <p:ext uri="{BB962C8B-B14F-4D97-AF65-F5344CB8AC3E}">
        <p14:creationId xmlns:p14="http://schemas.microsoft.com/office/powerpoint/2010/main" val="23589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ъект 1"/>
          <p:cNvSpPr>
            <a:spLocks noGrp="1"/>
          </p:cNvSpPr>
          <p:nvPr>
            <p:ph idx="4294967295"/>
          </p:nvPr>
        </p:nvSpPr>
        <p:spPr>
          <a:xfrm>
            <a:off x="900113" y="2674938"/>
            <a:ext cx="8243887" cy="3451225"/>
          </a:xfrm>
        </p:spPr>
        <p:txBody>
          <a:bodyPr/>
          <a:lstStyle/>
          <a:p>
            <a:pPr marL="0" indent="0" eaLnBrk="1" hangingPunct="1">
              <a:buFont typeface="Symbol" pitchFamily="18" charset="2"/>
              <a:buNone/>
            </a:pPr>
            <a:endParaRPr lang="ru-RU" smtClean="0"/>
          </a:p>
          <a:p>
            <a:pPr marL="0" indent="0" eaLnBrk="1" hangingPunct="1">
              <a:buFont typeface="Symbol" pitchFamily="18" charset="2"/>
              <a:buAutoNum type="arabicPeriod"/>
            </a:pPr>
            <a:endParaRPr lang="ru-RU" smtClean="0"/>
          </a:p>
        </p:txBody>
      </p:sp>
      <p:sp>
        <p:nvSpPr>
          <p:cNvPr id="28675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338138"/>
            <a:ext cx="8229600" cy="1252537"/>
          </a:xfrm>
        </p:spPr>
        <p:txBody>
          <a:bodyPr/>
          <a:lstStyle/>
          <a:p>
            <a:pPr eaLnBrk="1" hangingPunct="1"/>
            <a:r>
              <a:rPr lang="ru-RU" smtClean="0"/>
              <a:t> </a:t>
            </a:r>
          </a:p>
        </p:txBody>
      </p:sp>
      <p:pic>
        <p:nvPicPr>
          <p:cNvPr id="28676" name="Picture 4" descr="H:\модель школа2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142852"/>
            <a:ext cx="8964218" cy="621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</TotalTime>
  <Words>256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Calibri</vt:lpstr>
      <vt:lpstr>Corbel</vt:lpstr>
      <vt:lpstr>Gill Sans MT</vt:lpstr>
      <vt:lpstr>Symbol</vt:lpstr>
      <vt:lpstr>Times New Roman</vt:lpstr>
      <vt:lpstr>Verdana</vt:lpstr>
      <vt:lpstr>Wingdings 2</vt:lpstr>
      <vt:lpstr>Солнцестояние</vt:lpstr>
      <vt:lpstr>    Формирование ГРАЖДАНСКОЙ ИДЕНТИЧНОСТИ ОБУЧАЮЩИХСЯ</vt:lpstr>
      <vt:lpstr>ФГОС основного общего образование</vt:lpstr>
      <vt:lpstr>гражданская идентичность в педагогической науке</vt:lpstr>
      <vt:lpstr>Когнитивный элемент -</vt:lpstr>
      <vt:lpstr> Эмоционально-оценочный -</vt:lpstr>
      <vt:lpstr>Ценностно-ориентировочный -</vt:lpstr>
      <vt:lpstr>Деятельностный -</vt:lpstr>
      <vt:lpstr> </vt:lpstr>
    </vt:vector>
  </TitlesOfParts>
  <Company>*Питер-Company*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ГРАЖДАНСКОЙ ИДЕНТИЧНОСТИ ОБУЧАЮЩИХСЯ</dc:title>
  <dc:creator>Зая</dc:creator>
  <cp:lastModifiedBy>Ян</cp:lastModifiedBy>
  <cp:revision>16</cp:revision>
  <dcterms:created xsi:type="dcterms:W3CDTF">2014-04-01T15:57:44Z</dcterms:created>
  <dcterms:modified xsi:type="dcterms:W3CDTF">2015-04-08T14:27:51Z</dcterms:modified>
</cp:coreProperties>
</file>