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3" r:id="rId3"/>
    <p:sldId id="257" r:id="rId4"/>
    <p:sldId id="261" r:id="rId5"/>
    <p:sldId id="258" r:id="rId6"/>
    <p:sldId id="259" r:id="rId7"/>
    <p:sldId id="260" r:id="rId8"/>
    <p:sldId id="274" r:id="rId9"/>
    <p:sldId id="263" r:id="rId10"/>
    <p:sldId id="275" r:id="rId11"/>
    <p:sldId id="267" r:id="rId12"/>
    <p:sldId id="276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3AC4D2-0A21-47E3-A05E-B48D721FBEA6}">
          <p14:sldIdLst>
            <p14:sldId id="256"/>
            <p14:sldId id="273"/>
            <p14:sldId id="257"/>
            <p14:sldId id="261"/>
            <p14:sldId id="258"/>
            <p14:sldId id="259"/>
            <p14:sldId id="260"/>
            <p14:sldId id="274"/>
            <p14:sldId id="263"/>
            <p14:sldId id="275"/>
            <p14:sldId id="267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6C35-8997-487C-BEA4-467C7A7F267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4A9F-F6B6-4472-88B6-8859EF18A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4A9F-F6B6-4472-88B6-8859EF18AFC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4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209313-AAF7-4572-9467-19CDF72227E7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5836D1-9E8B-4DF7-B308-C52B5EFC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09313-AAF7-4572-9467-19CDF72227E7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6D1-9E8B-4DF7-B308-C52B5EFC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D209313-AAF7-4572-9467-19CDF72227E7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5836D1-9E8B-4DF7-B308-C52B5EFC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09313-AAF7-4572-9467-19CDF72227E7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6D1-9E8B-4DF7-B308-C52B5EFC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209313-AAF7-4572-9467-19CDF72227E7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55836D1-9E8B-4DF7-B308-C52B5EFC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09313-AAF7-4572-9467-19CDF72227E7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6D1-9E8B-4DF7-B308-C52B5EFC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09313-AAF7-4572-9467-19CDF72227E7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6D1-9E8B-4DF7-B308-C52B5EFC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09313-AAF7-4572-9467-19CDF72227E7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6D1-9E8B-4DF7-B308-C52B5EFC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209313-AAF7-4572-9467-19CDF72227E7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6D1-9E8B-4DF7-B308-C52B5EFC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09313-AAF7-4572-9467-19CDF72227E7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6D1-9E8B-4DF7-B308-C52B5EFC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09313-AAF7-4572-9467-19CDF72227E7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6D1-9E8B-4DF7-B308-C52B5EFCA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209313-AAF7-4572-9467-19CDF72227E7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5836D1-9E8B-4DF7-B308-C52B5EFC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Формирование ГРАЖДАНСКОЙ ИДЕНТИЧНОСТИ ОБУЧАЮЩИХСЯ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через реализацию программы ЦГО «Перспектива»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1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Открытые образовательные события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492375"/>
            <a:ext cx="3586163" cy="2684463"/>
          </a:xfrm>
          <a:prstGeom prst="rect">
            <a:avLst/>
          </a:prstGeom>
          <a:noFill/>
        </p:spPr>
      </p:pic>
      <p:pic>
        <p:nvPicPr>
          <p:cNvPr id="37892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614613"/>
            <a:ext cx="3384550" cy="2543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Мастер -классы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000240"/>
            <a:ext cx="5500726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13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Друзья природы</a:t>
            </a:r>
          </a:p>
        </p:txBody>
      </p:sp>
      <p:sp>
        <p:nvSpPr>
          <p:cNvPr id="29699" name="Объект 3"/>
          <p:cNvSpPr>
            <a:spLocks noGrp="1"/>
          </p:cNvSpPr>
          <p:nvPr>
            <p:ph sz="quarter" idx="4294967295"/>
          </p:nvPr>
        </p:nvSpPr>
        <p:spPr>
          <a:xfrm>
            <a:off x="4645025" y="2679700"/>
            <a:ext cx="3599383" cy="344646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Цели  проекта:</a:t>
            </a:r>
            <a:endParaRPr lang="ru-RU" sz="18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>
              <a:buFont typeface="Candara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Calibri" pitchFamily="34" charset="0"/>
              </a:rPr>
              <a:t>Сохранение  соснового  подроста. </a:t>
            </a:r>
            <a:endParaRPr lang="ru-RU" dirty="0" smtClean="0">
              <a:ea typeface="SimSun" pitchFamily="2" charset="-122"/>
              <a:cs typeface="Calibri" pitchFamily="34" charset="0"/>
            </a:endParaRPr>
          </a:p>
          <a:p>
            <a:pPr>
              <a:buFont typeface="Candara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Calibri" pitchFamily="34" charset="0"/>
              </a:rPr>
              <a:t>Озеленение  школьной  территории</a:t>
            </a:r>
            <a:endParaRPr lang="ru-RU" dirty="0" smtClean="0">
              <a:ea typeface="SimSun" pitchFamily="2" charset="-122"/>
              <a:cs typeface="Calibri" pitchFamily="34" charset="0"/>
            </a:endParaRPr>
          </a:p>
          <a:p>
            <a:endParaRPr lang="ru-RU" dirty="0" smtClean="0">
              <a:ea typeface="SimSun" pitchFamily="2" charset="-122"/>
              <a:cs typeface="Calibri" pitchFamily="34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997200"/>
            <a:ext cx="3560762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Объект 4"/>
          <p:cNvSpPr>
            <a:spLocks noGrp="1"/>
          </p:cNvSpPr>
          <p:nvPr>
            <p:ph sz="quarter" idx="4294967295"/>
          </p:nvPr>
        </p:nvSpPr>
        <p:spPr>
          <a:xfrm>
            <a:off x="676275" y="2679700"/>
            <a:ext cx="3822700" cy="3446463"/>
          </a:xfrm>
          <a:prstGeom prst="rect">
            <a:avLst/>
          </a:prstGeo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«Наш школьный дворик»</a:t>
            </a:r>
          </a:p>
        </p:txBody>
      </p:sp>
      <p:sp>
        <p:nvSpPr>
          <p:cNvPr id="30723" name="Объект 4"/>
          <p:cNvSpPr>
            <a:spLocks noGrp="1"/>
          </p:cNvSpPr>
          <p:nvPr>
            <p:ph sz="quarter" idx="4294967295"/>
          </p:nvPr>
        </p:nvSpPr>
        <p:spPr>
          <a:xfrm>
            <a:off x="4429125" y="1643050"/>
            <a:ext cx="4000528" cy="457203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5000"/>
              </a:lnSpc>
              <a:buFont typeface="Symbol" pitchFamily="18" charset="2"/>
              <a:buNone/>
              <a:tabLst>
                <a:tab pos="5343525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latin typeface="Arial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Arial" pitchFamily="34" charset="0"/>
                <a:cs typeface="Times New Roman" pitchFamily="18" charset="0"/>
              </a:rPr>
            </a:br>
            <a:r>
              <a:rPr lang="ru-RU" dirty="0" smtClean="0">
                <a:latin typeface="Arial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Благоустройство школьной  территории    как  объекта  окружающей среды,    места  для  организации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  </a:t>
            </a:r>
          </a:p>
          <a:p>
            <a:pPr marL="0" indent="0" algn="ctr">
              <a:lnSpc>
                <a:spcPct val="115000"/>
              </a:lnSpc>
              <a:buFont typeface="Symbol" pitchFamily="18" charset="2"/>
              <a:buNone/>
              <a:tabLst>
                <a:tab pos="53435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исследовательской деятельности   учащихся.</a:t>
            </a:r>
            <a:endParaRPr lang="ru-RU" sz="18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buFont typeface="Symbol" pitchFamily="18" charset="2"/>
              <a:buNone/>
              <a:tabLst>
                <a:tab pos="5343525" algn="l"/>
              </a:tabLst>
            </a:pPr>
            <a:endParaRPr lang="ru-RU" sz="18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894933"/>
            <a:ext cx="3675060" cy="2753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Православие. Сближение. Творчество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500562" y="1785926"/>
            <a:ext cx="3822700" cy="42100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lnSpc>
                <a:spcPct val="115000"/>
              </a:lnSpc>
              <a:spcAft>
                <a:spcPts val="1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 проекта: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8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"/>
              </a:spcAft>
              <a:buFont typeface="Candara" pitchFamily="34" charset="0"/>
              <a:buAutoNum type="arabicPeriod"/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Социокультурная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реабилитация  детей - инвалидов   через  создание  условий  для  творчества  и общения  со  сверстниками  на  основе  православных  традиций.</a:t>
            </a:r>
            <a:endParaRPr lang="ru-RU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31748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496930"/>
            <a:ext cx="4030663" cy="27322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помощь нужна!</a:t>
            </a:r>
          </a:p>
        </p:txBody>
      </p:sp>
      <p:sp>
        <p:nvSpPr>
          <p:cNvPr id="32771" name="Объект 3"/>
          <p:cNvSpPr>
            <a:spLocks noGrp="1"/>
          </p:cNvSpPr>
          <p:nvPr>
            <p:ph sz="quarter" idx="4294967295"/>
          </p:nvPr>
        </p:nvSpPr>
        <p:spPr>
          <a:xfrm>
            <a:off x="4479636" y="2643182"/>
            <a:ext cx="3664265" cy="36098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Социокультурная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  интеграция   детей - инвалидов   через  создание  условий  для   общения  со  сверстниками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и участия в образовательных событиях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32772" name="Объект 4"/>
          <p:cNvPicPr>
            <a:picLocks noGr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708275"/>
            <a:ext cx="3313112" cy="2773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9" y="785794"/>
            <a:ext cx="3643338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ts val="1750"/>
              </a:lnSpc>
              <a:buFont typeface="Symbol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 Стандарт направлен на обеспечение: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ts val="1750"/>
              </a:lnSpc>
              <a:buFont typeface="Symbol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формирования российской гражданской идентичности обучающихся; </a:t>
            </a:r>
          </a:p>
          <a:p>
            <a:pPr indent="0" algn="just">
              <a:lnSpc>
                <a:spcPts val="1800"/>
              </a:lnSpc>
              <a:buFont typeface="Symbol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Личностные результаты освоения основной образовательной программы основного общего 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должны отражать:1)  воспитание российской гражданской идентичности: патриотизма, уважения к Отечеству, прошлое и настоящее многонационального народа России; осознание своей этнической принадлежности, знание истории, языка, культуры своего народа, своего края, основ культурного наследия народов России и человечества; усвоение гуманистических, демократических и традиционных ценностей многонационального российского общества; воспитание чувства ответственности и долга перед Родиной;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ts val="1750"/>
              </a:lnSpc>
              <a:buFont typeface="Symbol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Symbol" pitchFamily="18" charset="2"/>
              <a:buNone/>
            </a:pPr>
            <a:endParaRPr lang="ru-RU" dirty="0" smtClean="0"/>
          </a:p>
        </p:txBody>
      </p:sp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ФГОС основного общего образование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гражданская идентичность в педагогической науке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97839"/>
            <a:ext cx="68407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800" dirty="0" smtClean="0"/>
          </a:p>
          <a:p>
            <a:r>
              <a:rPr lang="ru-RU" sz="2800" dirty="0" smtClean="0"/>
              <a:t>– осознание принадлежности к сообществу граждан того или иного государства, имеющее для индивида значимый смысл, основанное на признаке (качестве) гражданской общности, характеризующем его как коллективного субъекта</a:t>
            </a:r>
          </a:p>
          <a:p>
            <a:endParaRPr lang="ru-RU" sz="28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9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Когнитивный элемент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08" y="1628800"/>
            <a:ext cx="7521252" cy="48463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знания </a:t>
            </a:r>
            <a:r>
              <a:rPr lang="ru-RU" dirty="0"/>
              <a:t>о явлении «гражданская идентичность»,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 </a:t>
            </a:r>
            <a:r>
              <a:rPr lang="ru-RU" dirty="0"/>
              <a:t>гражданине, </a:t>
            </a:r>
            <a:r>
              <a:rPr lang="ru-RU" dirty="0" smtClean="0"/>
              <a:t>гражданской </a:t>
            </a:r>
            <a:r>
              <a:rPr lang="ru-RU" dirty="0"/>
              <a:t>общности,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 </a:t>
            </a:r>
            <a:r>
              <a:rPr lang="ru-RU" dirty="0"/>
              <a:t>государственной символике, об основном законе РФ, о правах и обязанностях </a:t>
            </a:r>
            <a:r>
              <a:rPr lang="ru-RU" dirty="0" smtClean="0"/>
              <a:t>гражданина</a:t>
            </a:r>
            <a:r>
              <a:rPr lang="ru-RU" dirty="0"/>
              <a:t>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 </a:t>
            </a:r>
            <a:r>
              <a:rPr lang="ru-RU" dirty="0"/>
              <a:t>формах участия народа в управлении государством и </a:t>
            </a:r>
            <a:r>
              <a:rPr lang="ru-RU" dirty="0" smtClean="0"/>
              <a:t>другое. 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Когнитивный компонент образует знания о том, кто такой гражданин, о гражданской </a:t>
            </a:r>
            <a:r>
              <a:rPr lang="ru-RU" dirty="0" smtClean="0"/>
              <a:t>общности,</a:t>
            </a:r>
          </a:p>
          <a:p>
            <a:pPr marL="0" indent="0" algn="ctr">
              <a:buNone/>
            </a:pPr>
            <a:r>
              <a:rPr lang="ru-RU" dirty="0" smtClean="0"/>
              <a:t>о </a:t>
            </a:r>
            <a:r>
              <a:rPr lang="ru-RU" dirty="0"/>
              <a:t>государственной символике; по истории Отечества и его культурных традициях,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 политических </a:t>
            </a:r>
            <a:r>
              <a:rPr lang="ru-RU" dirty="0"/>
              <a:t>событиях, происходящих в государстве, о партиях и общественных движениях в </a:t>
            </a:r>
            <a:r>
              <a:rPr lang="ru-RU" dirty="0" smtClean="0"/>
              <a:t>стране</a:t>
            </a:r>
            <a:r>
              <a:rPr lang="ru-RU" dirty="0"/>
              <a:t>, о законах </a:t>
            </a:r>
            <a:r>
              <a:rPr lang="ru-RU" dirty="0" smtClean="0"/>
              <a:t>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9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Эмоционально-оценочный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/>
              <a:t>рефлексивность</a:t>
            </a:r>
            <a:r>
              <a:rPr lang="ru-RU" dirty="0"/>
              <a:t> знаний и представлений, </a:t>
            </a:r>
          </a:p>
          <a:p>
            <a:pPr marL="0" indent="0" algn="ctr">
              <a:buNone/>
            </a:pPr>
            <a:r>
              <a:rPr lang="ru-RU" dirty="0"/>
              <a:t>наличие собственного отношения к общественно-политическим событиям, способность четко </a:t>
            </a:r>
          </a:p>
          <a:p>
            <a:pPr marL="0" indent="0" algn="ctr">
              <a:buNone/>
            </a:pPr>
            <a:r>
              <a:rPr lang="ru-RU" dirty="0"/>
              <a:t>выражать и аргументировать свою точку зрения и </a:t>
            </a:r>
            <a:r>
              <a:rPr lang="ru-RU" dirty="0" smtClean="0"/>
              <a:t>суждения.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6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ценностно-ориентировочный -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уважение </a:t>
            </a:r>
            <a:r>
              <a:rPr lang="ru-RU" dirty="0"/>
              <a:t>прав других людей, </a:t>
            </a:r>
            <a:r>
              <a:rPr lang="ru-RU" dirty="0" smtClean="0"/>
              <a:t>толерантность</a:t>
            </a:r>
            <a:r>
              <a:rPr lang="ru-RU" dirty="0"/>
              <a:t>, самоуважение, признание права на свободный и ответственный выбор каждого </a:t>
            </a:r>
            <a:r>
              <a:rPr lang="ru-RU" dirty="0" smtClean="0"/>
              <a:t>человека</a:t>
            </a:r>
            <a:r>
              <a:rPr lang="ru-RU" dirty="0"/>
              <a:t>, умение определять влияние общественной жизни на свою собственную, готовность к </a:t>
            </a:r>
            <a:r>
              <a:rPr lang="ru-RU" dirty="0" smtClean="0"/>
              <a:t>принятию </a:t>
            </a:r>
            <a:r>
              <a:rPr lang="ru-RU" dirty="0"/>
              <a:t>и анализу явлений общественной жизни; принятие и уважение правовых </a:t>
            </a:r>
            <a:r>
              <a:rPr lang="ru-RU" dirty="0" smtClean="0"/>
              <a:t>основ</a:t>
            </a:r>
          </a:p>
          <a:p>
            <a:pPr marL="0" indent="0" algn="ctr">
              <a:buNone/>
            </a:pPr>
            <a:r>
              <a:rPr lang="ru-RU" dirty="0" smtClean="0"/>
              <a:t>государства </a:t>
            </a:r>
            <a:r>
              <a:rPr lang="ru-RU" dirty="0"/>
              <a:t>и </a:t>
            </a:r>
            <a:r>
              <a:rPr lang="ru-RU" dirty="0" smtClean="0"/>
              <a:t>общества.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5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Деятельностный</a:t>
            </a:r>
            <a:r>
              <a:rPr lang="ru-RU" dirty="0" smtClean="0"/>
              <a:t>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участие </a:t>
            </a:r>
            <a:r>
              <a:rPr lang="ru-RU" dirty="0"/>
              <a:t>в общественной жизни образовательного </a:t>
            </a:r>
          </a:p>
          <a:p>
            <a:pPr marL="0" indent="0" algn="ctr">
              <a:buNone/>
            </a:pPr>
            <a:r>
              <a:rPr lang="ru-RU" dirty="0"/>
              <a:t>учреждения; желание и готовность участвовать в общественно-политической жизни страны; </a:t>
            </a:r>
            <a:r>
              <a:rPr lang="ru-RU" dirty="0" smtClean="0"/>
              <a:t>самостоятельность </a:t>
            </a:r>
            <a:r>
              <a:rPr lang="ru-RU" dirty="0"/>
              <a:t>в выборе решений, способность противостоять асоциальным и противоправным </a:t>
            </a:r>
          </a:p>
          <a:p>
            <a:pPr marL="0" indent="0" algn="ctr">
              <a:buNone/>
            </a:pPr>
            <a:r>
              <a:rPr lang="ru-RU" dirty="0"/>
              <a:t>поступкам и действиям; ответственность за принятые решения, действия и их последствия</a:t>
            </a:r>
          </a:p>
        </p:txBody>
      </p:sp>
    </p:spTree>
    <p:extLst>
      <p:ext uri="{BB962C8B-B14F-4D97-AF65-F5344CB8AC3E}">
        <p14:creationId xmlns:p14="http://schemas.microsoft.com/office/powerpoint/2010/main" val="2358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1"/>
          <p:cNvSpPr>
            <a:spLocks noGrp="1"/>
          </p:cNvSpPr>
          <p:nvPr>
            <p:ph idx="4294967295"/>
          </p:nvPr>
        </p:nvSpPr>
        <p:spPr>
          <a:xfrm>
            <a:off x="900113" y="2674938"/>
            <a:ext cx="8243887" cy="3451225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endParaRPr lang="ru-RU" smtClean="0"/>
          </a:p>
          <a:p>
            <a:pPr marL="0" indent="0" eaLnBrk="1" hangingPunct="1">
              <a:buFont typeface="Symbol" pitchFamily="18" charset="2"/>
              <a:buAutoNum type="arabicPeriod"/>
            </a:pPr>
            <a:endParaRPr lang="ru-RU" smtClean="0"/>
          </a:p>
        </p:txBody>
      </p:sp>
      <p:sp>
        <p:nvSpPr>
          <p:cNvPr id="2867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28676" name="Picture 4" descr="H:\модель школ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9642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179512" y="3357563"/>
            <a:ext cx="4176464" cy="2097087"/>
          </a:xfrm>
          <a:prstGeom prst="ellipse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zh-CN" sz="2400" b="1" dirty="0">
                <a:solidFill>
                  <a:srgbClr val="000000"/>
                </a:solidFill>
                <a:cs typeface="Arial" charset="0"/>
              </a:rPr>
              <a:t>УРОКИ ТОЛЕРАНТНОСТИ</a:t>
            </a:r>
            <a:endParaRPr lang="ru-RU" dirty="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9275"/>
            <a:ext cx="378378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Oval 10"/>
          <p:cNvSpPr>
            <a:spLocks noChangeArrowheads="1"/>
          </p:cNvSpPr>
          <p:nvPr/>
        </p:nvSpPr>
        <p:spPr bwMode="auto">
          <a:xfrm>
            <a:off x="4860032" y="3384550"/>
            <a:ext cx="3816424" cy="2097088"/>
          </a:xfrm>
          <a:prstGeom prst="ellipse">
            <a:avLst/>
          </a:prstGeom>
          <a:gradFill rotWithShape="0">
            <a:gsLst>
              <a:gs pos="0">
                <a:srgbClr val="980700"/>
              </a:gs>
              <a:gs pos="50000">
                <a:srgbClr val="880C00"/>
              </a:gs>
              <a:gs pos="100000">
                <a:srgbClr val="980700"/>
              </a:gs>
            </a:gsLst>
            <a:lin ang="5400000" scaled="1"/>
          </a:gradFill>
          <a:ln w="12700">
            <a:solidFill>
              <a:srgbClr val="880C00"/>
            </a:solidFill>
            <a:round/>
            <a:headEnd/>
            <a:tailEnd/>
          </a:ln>
          <a:effectLst>
            <a:outerShdw dist="28398" dir="3806097" algn="ctr" rotWithShape="0">
              <a:srgbClr val="480600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zh-CN" sz="2400" b="1" dirty="0">
                <a:solidFill>
                  <a:srgbClr val="FFFF00"/>
                </a:solidFill>
                <a:cs typeface="Arial" charset="0"/>
              </a:rPr>
              <a:t>Социальное </a:t>
            </a:r>
            <a:r>
              <a:rPr lang="ru-RU" altLang="zh-CN" sz="2400" b="1" dirty="0" smtClean="0">
                <a:solidFill>
                  <a:srgbClr val="FFFF00"/>
                </a:solidFill>
                <a:cs typeface="Arial" charset="0"/>
              </a:rPr>
              <a:t>проектирование</a:t>
            </a:r>
            <a:endParaRPr lang="ru-RU" dirty="0">
              <a:solidFill>
                <a:srgbClr val="FFFF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851275" y="2276475"/>
            <a:ext cx="1657350" cy="143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6146" idx="6"/>
            <a:endCxn id="6150" idx="2"/>
          </p:cNvCxnSpPr>
          <p:nvPr/>
        </p:nvCxnSpPr>
        <p:spPr>
          <a:xfrm>
            <a:off x="4355976" y="4406107"/>
            <a:ext cx="504056" cy="26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342</Words>
  <Application>Microsoft Office PowerPoint</Application>
  <PresentationFormat>Экран (4:3)</PresentationFormat>
  <Paragraphs>55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SimSun</vt:lpstr>
      <vt:lpstr>Arial</vt:lpstr>
      <vt:lpstr>Calibri</vt:lpstr>
      <vt:lpstr>Candara</vt:lpstr>
      <vt:lpstr>华文新魏</vt:lpstr>
      <vt:lpstr>Symbol</vt:lpstr>
      <vt:lpstr>Times New Roman</vt:lpstr>
      <vt:lpstr>Trebuchet MS</vt:lpstr>
      <vt:lpstr>Wingdings</vt:lpstr>
      <vt:lpstr>Wingdings 2</vt:lpstr>
      <vt:lpstr>Изящная</vt:lpstr>
      <vt:lpstr>Формирование ГРАЖДАНСКОЙ ИДЕНТИЧНОСТИ ОБУЧАЮЩИХСЯ</vt:lpstr>
      <vt:lpstr>ФГОС основного общего образование</vt:lpstr>
      <vt:lpstr>гражданская идентичность в педагогической науке</vt:lpstr>
      <vt:lpstr>Когнитивный элемент -</vt:lpstr>
      <vt:lpstr> Эмоционально-оценочный -</vt:lpstr>
      <vt:lpstr>ценностно-ориентировочный -</vt:lpstr>
      <vt:lpstr>Деятельностный -</vt:lpstr>
      <vt:lpstr> </vt:lpstr>
      <vt:lpstr>  </vt:lpstr>
      <vt:lpstr>Открытые образовательные события</vt:lpstr>
      <vt:lpstr>Мастер -классы</vt:lpstr>
      <vt:lpstr>Друзья природы</vt:lpstr>
      <vt:lpstr>«Наш школьный дворик»</vt:lpstr>
      <vt:lpstr>Православие. Сближение. Творчество</vt:lpstr>
      <vt:lpstr>Наша помощь нужна!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ГРАЖДАНСКОЙ ИДЕНТИЧНОСТИ ОБУЧАЮЩИХСЯ</dc:title>
  <dc:creator>Зая</dc:creator>
  <cp:lastModifiedBy>Ян</cp:lastModifiedBy>
  <cp:revision>6</cp:revision>
  <dcterms:created xsi:type="dcterms:W3CDTF">2014-04-01T15:57:44Z</dcterms:created>
  <dcterms:modified xsi:type="dcterms:W3CDTF">2015-02-26T13:56:06Z</dcterms:modified>
</cp:coreProperties>
</file>